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8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88" r:id="rId18"/>
    <p:sldId id="289" r:id="rId19"/>
    <p:sldId id="283" r:id="rId20"/>
    <p:sldId id="263" r:id="rId21"/>
    <p:sldId id="285" r:id="rId22"/>
    <p:sldId id="286" r:id="rId23"/>
    <p:sldId id="291" r:id="rId24"/>
    <p:sldId id="292" r:id="rId25"/>
    <p:sldId id="293" r:id="rId26"/>
    <p:sldId id="299" r:id="rId27"/>
    <p:sldId id="300" r:id="rId28"/>
    <p:sldId id="302" r:id="rId29"/>
    <p:sldId id="301" r:id="rId30"/>
    <p:sldId id="294" r:id="rId31"/>
    <p:sldId id="295" r:id="rId32"/>
    <p:sldId id="296" r:id="rId33"/>
    <p:sldId id="297" r:id="rId34"/>
    <p:sldId id="298" r:id="rId35"/>
    <p:sldId id="290" r:id="rId36"/>
    <p:sldId id="279" r:id="rId37"/>
    <p:sldId id="280" r:id="rId38"/>
    <p:sldId id="281" r:id="rId3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/>
    <p:restoredTop sz="95934"/>
  </p:normalViewPr>
  <p:slideViewPr>
    <p:cSldViewPr snapToGrid="0" snapToObjects="1">
      <p:cViewPr varScale="1">
        <p:scale>
          <a:sx n="113" d="100"/>
          <a:sy n="113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09A2-BC20-264C-97D5-3F5C9C8212E9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9FFC-B900-0045-829C-E7599EE7F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9FFC-B900-0045-829C-E7599EE7F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7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8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7B01-562D-6243-BB6C-DED9A528A19D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F35C-FB1C-2C49-8C33-EA129E0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alamoareabsa.org/resources/popcorn/2021-popcorn-calendar/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popcorn@alamoareabsa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files/d/usr/644/Unit%20Money-Earning%20Application%20Writable%5b2%5d%20copy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popcorn@alamoareabsa.or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elsey.Luster@scouting.org" TargetMode="External"/><Relationship Id="rId2" Type="http://schemas.openxmlformats.org/officeDocument/2006/relationships/hyperlink" Target="mailto:councilpopcornkerne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popcorn@alamoareabsa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pple.com/app/id542613198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lay.google.com/store/apps/details?id=com.nhn.android.ban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116755189900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s15.campaign-archive.com/home/?u=51648bc8ff5f43b578bcf02dc&amp;id=83d8ddb17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resources/popcor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ops@prpopcor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wp-content/uploads/2021/05/2021-Council-Prize-Flye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resources/popcorn/priz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wp-content/uploads/2021/07/2021-Unit-Kernel-Handbook-FINA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4cUZkMQ4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areabsa.org/wp-content/uploads/2021/07/2021-Unit-Kernel-Handbook-FINAL.pdf" TargetMode="External"/><Relationship Id="rId2" Type="http://schemas.openxmlformats.org/officeDocument/2006/relationships/hyperlink" Target="mailto:popcorn@alamoareabs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lamoareabsa.org/resources/popcor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ouncilPopcornKernel@gmail.com" TargetMode="External"/><Relationship Id="rId2" Type="http://schemas.openxmlformats.org/officeDocument/2006/relationships/hyperlink" Target="mailto:popcorn@alamoareabs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Chelsey.Luster@scouting.or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tkarpowicz@icloud.com" TargetMode="External"/><Relationship Id="rId3" Type="http://schemas.openxmlformats.org/officeDocument/2006/relationships/hyperlink" Target="http://k.teitzel@hotmail.com" TargetMode="External"/><Relationship Id="rId7" Type="http://schemas.openxmlformats.org/officeDocument/2006/relationships/hyperlink" Target="http://Pilar.Colon@scouting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g.mcculley@sandtechsolutions.com" TargetMode="External"/><Relationship Id="rId5" Type="http://schemas.openxmlformats.org/officeDocument/2006/relationships/hyperlink" Target="http://Terry.Ellis@scouting.org" TargetMode="External"/><Relationship Id="rId4" Type="http://schemas.openxmlformats.org/officeDocument/2006/relationships/hyperlink" Target="http://Kelly.loeber@gmail.com" TargetMode="External"/><Relationship Id="rId9" Type="http://schemas.openxmlformats.org/officeDocument/2006/relationships/hyperlink" Target="http://shelley8338@yahoo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pple.com/app/id542613198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lay.google.com/store/apps/details?id=com.nhn.android.b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BAD9B-2986-8143-BEF5-E6DCB52C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357352"/>
            <a:ext cx="5956300" cy="441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E50786-BA8E-2148-894A-043619353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13434"/>
            <a:ext cx="10058400" cy="2758966"/>
          </a:xfrm>
        </p:spPr>
        <p:txBody>
          <a:bodyPr anchor="ctr" anchorCtr="1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2021 </a:t>
            </a:r>
            <a:b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New Kernel Training</a:t>
            </a:r>
          </a:p>
        </p:txBody>
      </p:sp>
    </p:spTree>
    <p:extLst>
      <p:ext uri="{BB962C8B-B14F-4D97-AF65-F5344CB8AC3E}">
        <p14:creationId xmlns:p14="http://schemas.microsoft.com/office/powerpoint/2010/main" val="254527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What’s new?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9601200" cy="44283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30% - Base Commission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3</a:t>
            </a:r>
            <a:r>
              <a:rPr lang="en-US" dirty="0"/>
              <a:t>3% - NO returns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bg1"/>
                </a:solidFill>
              </a:rPr>
              <a:t>   3</a:t>
            </a:r>
            <a:r>
              <a:rPr lang="en-US" u="sng" dirty="0"/>
              <a:t>2% - for selling $10k or more in S&amp;S and TO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    35% Max commission </a:t>
            </a:r>
            <a:r>
              <a:rPr lang="en-US" sz="2800" u="sng" dirty="0"/>
              <a:t>with</a:t>
            </a:r>
            <a:r>
              <a:rPr lang="en-US" sz="2800" dirty="0"/>
              <a:t> Council </a:t>
            </a:r>
            <a:r>
              <a:rPr lang="en-US" sz="2800" dirty="0" err="1"/>
              <a:t>Amazon.com</a:t>
            </a:r>
            <a:r>
              <a:rPr lang="en-US" sz="2800" dirty="0"/>
              <a:t> gift cards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40% Max commission </a:t>
            </a:r>
            <a:r>
              <a:rPr lang="en-US" sz="2800" b="1" dirty="0"/>
              <a:t>without</a:t>
            </a:r>
            <a:r>
              <a:rPr lang="en-US" sz="2800" dirty="0"/>
              <a:t> Council </a:t>
            </a:r>
            <a:r>
              <a:rPr lang="en-US" sz="2800" dirty="0" err="1"/>
              <a:t>Amazon.com</a:t>
            </a:r>
            <a:r>
              <a:rPr lang="en-US" sz="2800" dirty="0"/>
              <a:t> gift cards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All online sales earn 35% commission.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37E64B-5357-2844-A37A-5E04D2A66E0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9F832A-0960-6A4B-A5C2-433BCAE3CEB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12393D-4C23-064E-A570-BDD80DC9C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C6D4BDE-E605-154D-B6F6-717599AC2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F3F10E-20BB-064A-AB53-E2649B29C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05328F1-D8AB-0A45-9FC3-A52CF31B62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F00AECE-D58F-F64D-B0B4-7ECC65982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213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5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Budget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9260633" cy="60425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Have an annual program planned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Identify all sources of income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Identify all expenses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Determine your cost per Scout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Set your Popcorn goal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Share your budget and goal with parents and Scouts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ED5938-D4F6-2E4E-A591-DE8C28297E47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CD6DA-BF78-B948-A303-92F6DDDAB20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A0492FC-54D6-0849-B11F-466055990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982585E-57BA-6842-BB4E-818EB4678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76404F-0D5E-E742-8E4E-299C5BC8DC5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793BC6-9F0F-B64C-893C-1CCAB9FE8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D657DD-DF65-4E41-B83A-324C20B59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4DED7C-ABBE-BB4C-A623-27E9CF616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900" r="5502" b="3601"/>
          <a:stretch/>
        </p:blipFill>
        <p:spPr bwMode="auto">
          <a:xfrm>
            <a:off x="6726684" y="2887954"/>
            <a:ext cx="2888227" cy="2857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22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B4196D-A419-D14D-B244-7053199C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31" y="1117619"/>
            <a:ext cx="6048569" cy="333572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5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Calendar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8991"/>
            <a:ext cx="9601200" cy="3711547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Council deadlines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Be sure to give yourself enough time!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2EB5A-D449-2944-9B7E-C69F04AF5DD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7BC854-64A3-F148-9383-E61B7F18126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7B008EF-D2F1-4845-87FE-BCB207A8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53C9309-2256-864A-B63C-103C81EE9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6292C5-A29D-7E45-98B5-AE57179DC7F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7FF5E4F-CA7F-DF40-B725-DC5AF657E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4C3848F-2F4E-A345-B92F-4ABDE9525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72ADC3-751F-4D4F-8289-79A7C039E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52" y="4625576"/>
            <a:ext cx="6120882" cy="2746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hlinkClick r:id="rId5"/>
            <a:extLst>
              <a:ext uri="{FF2B5EF4-FFF2-40B4-BE49-F238E27FC236}">
                <a16:creationId xmlns:a16="http://schemas.microsoft.com/office/drawing/2014/main" id="{7271BF5E-9370-C942-9ACA-2FCA91887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33" y="3809431"/>
            <a:ext cx="3880338" cy="42927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35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4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Pantry</a:t>
            </a:r>
            <a:endParaRPr lang="en-US" sz="4200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1F3C64-9C11-4943-BFE3-22FF1B5253F8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76430B-8852-7A46-A4CC-556515229F2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EFB1AA-3423-B849-B6CD-EE9A18C8A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1F6E54-C5C4-6F49-97D7-EA2FBBC07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ECDE8E-48E5-9943-91CB-BE93FC42A3F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F73BE3A-4BF5-574E-95CC-DF579E5B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A22EB45-AF74-B64D-97F9-4F20AEEBE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020D60-7016-EA40-BD71-232AF4A2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8991"/>
            <a:ext cx="9601200" cy="25872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Only order/pick up what you need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Reorders </a:t>
            </a:r>
            <a:r>
              <a:rPr lang="en-US" sz="2400" dirty="0"/>
              <a:t>(10:59 PM Friday – 10:59 PM Sunday)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Pick up popcorn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not listed in Scout Boss email </a:t>
            </a:r>
            <a:r>
              <a:rPr lang="en-US" sz="2800" dirty="0">
                <a:hlinkClick r:id="rId4"/>
              </a:rPr>
              <a:t>popcorn@alamoareabsa.org</a:t>
            </a:r>
            <a:r>
              <a:rPr lang="en-US" sz="28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D973CB-CFC5-CB4C-80AA-F6D4A447D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1" y="3704253"/>
            <a:ext cx="3657478" cy="3587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344909-6AF2-1646-9C3F-F997E67F82AB}"/>
              </a:ext>
            </a:extLst>
          </p:cNvPr>
          <p:cNvSpPr txBox="1">
            <a:spLocks/>
          </p:cNvSpPr>
          <p:nvPr/>
        </p:nvSpPr>
        <p:spPr>
          <a:xfrm>
            <a:off x="4478694" y="4446974"/>
            <a:ext cx="5579706" cy="240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/>
              <a:t>Wednesdays: 9 AM – 1 PM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/>
              <a:t>Thursdays: 3 PM – 6 PM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/>
              <a:t>Fridays: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by appointment ONLY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(3PM – 6 PM)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5C1ED0-C486-E44F-A253-D31AB8BB7D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007">
            <a:off x="6787102" y="1581712"/>
            <a:ext cx="1522730" cy="8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829800" cy="85328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4700" dirty="0">
                <a:solidFill>
                  <a:srgbClr val="C00000"/>
                </a:solidFill>
              </a:rPr>
              <a:t>Ways to Sell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9601200" cy="6074230"/>
          </a:xfrm>
        </p:spPr>
        <p:txBody>
          <a:bodyPr/>
          <a:lstStyle/>
          <a:p>
            <a:pPr marL="685800" indent="-223838">
              <a:lnSpc>
                <a:spcPct val="200000"/>
              </a:lnSpc>
              <a:spcBef>
                <a:spcPts val="0"/>
              </a:spcBef>
            </a:pPr>
            <a:r>
              <a:rPr lang="en-US" sz="3640" dirty="0"/>
              <a:t>Show &amp; Sell</a:t>
            </a:r>
          </a:p>
          <a:p>
            <a:pPr marL="685800" indent="-223838">
              <a:lnSpc>
                <a:spcPct val="200000"/>
              </a:lnSpc>
              <a:spcBef>
                <a:spcPts val="0"/>
              </a:spcBef>
            </a:pPr>
            <a:r>
              <a:rPr lang="en-US" sz="3640" dirty="0"/>
              <a:t>Show &amp; Deliver (wagon sales)</a:t>
            </a:r>
          </a:p>
          <a:p>
            <a:pPr marL="685800" indent="-223838">
              <a:lnSpc>
                <a:spcPct val="200000"/>
              </a:lnSpc>
              <a:spcBef>
                <a:spcPts val="0"/>
              </a:spcBef>
            </a:pPr>
            <a:r>
              <a:rPr lang="en-US" sz="3640" dirty="0"/>
              <a:t>Take Orders</a:t>
            </a:r>
          </a:p>
          <a:p>
            <a:pPr marL="685800" indent="-223838">
              <a:lnSpc>
                <a:spcPct val="200000"/>
              </a:lnSpc>
              <a:spcBef>
                <a:spcPts val="0"/>
              </a:spcBef>
            </a:pPr>
            <a:r>
              <a:rPr lang="en-US" sz="3640" dirty="0"/>
              <a:t>Online (Aug. 2</a:t>
            </a:r>
            <a:r>
              <a:rPr lang="en-US" sz="3640" baseline="30000" dirty="0"/>
              <a:t>nd</a:t>
            </a:r>
            <a:r>
              <a:rPr lang="en-US" sz="3640" dirty="0"/>
              <a:t> – Dec. 3</a:t>
            </a:r>
            <a:r>
              <a:rPr lang="en-US" sz="3640" baseline="30000" dirty="0"/>
              <a:t>rd</a:t>
            </a:r>
            <a:r>
              <a:rPr lang="en-US" sz="364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9F76F0-7595-DF4E-A805-E81D4A44E19A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F2B57A-AC0F-1540-9441-E740B3E6E7C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BE0326-59A6-B643-85E7-32412CD60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CDFA258-AFD9-1043-BFBB-F8357F578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2443A5-EFA3-6F47-80AB-7B0B07D2D29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D8BA8C9-5B22-F847-A86B-89D777CF0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2708D30-1546-DE40-808B-B79AFEF5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459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4200" dirty="0">
                <a:solidFill>
                  <a:srgbClr val="C00000"/>
                </a:solidFill>
              </a:rPr>
              <a:t>SHARE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8991"/>
            <a:ext cx="9601200" cy="6073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Put it in WRITING ✭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Show them what popcorn can pay for!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Explain </a:t>
            </a:r>
            <a:r>
              <a:rPr lang="en-US" u="sng" dirty="0"/>
              <a:t>your</a:t>
            </a:r>
            <a:r>
              <a:rPr lang="en-US" dirty="0"/>
              <a:t> expectations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Pick-up/return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Sales reporting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Phone calls/text timing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AVOID BURNOUT!</a:t>
            </a:r>
          </a:p>
        </p:txBody>
      </p:sp>
    </p:spTree>
    <p:extLst>
      <p:ext uri="{BB962C8B-B14F-4D97-AF65-F5344CB8AC3E}">
        <p14:creationId xmlns:p14="http://schemas.microsoft.com/office/powerpoint/2010/main" val="155375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42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Motivation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8991"/>
            <a:ext cx="9601200" cy="47005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Keep Scouts/families motivated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Shout outs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Weekly prizes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Competitions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Unit prizes</a:t>
            </a:r>
          </a:p>
        </p:txBody>
      </p:sp>
    </p:spTree>
    <p:extLst>
      <p:ext uri="{BB962C8B-B14F-4D97-AF65-F5344CB8AC3E}">
        <p14:creationId xmlns:p14="http://schemas.microsoft.com/office/powerpoint/2010/main" val="125798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 </a:t>
            </a:r>
            <a:r>
              <a:rPr lang="en-US" sz="42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Tracking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8991"/>
            <a:ext cx="9601200" cy="47005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Document, Document, Document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Keep records for future use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 sure to give receipts!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you check out popcorn to Scouts – have them report their sales regularly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We’ll talk more about this ...</a:t>
            </a:r>
          </a:p>
        </p:txBody>
      </p:sp>
    </p:spTree>
    <p:extLst>
      <p:ext uri="{BB962C8B-B14F-4D97-AF65-F5344CB8AC3E}">
        <p14:creationId xmlns:p14="http://schemas.microsoft.com/office/powerpoint/2010/main" val="378782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Organizing your sale:</a:t>
            </a:r>
            <a:r>
              <a:rPr lang="en-US" sz="44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  <a:r>
              <a:rPr lang="en-US" sz="42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Donations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97278"/>
            <a:ext cx="9601200" cy="6275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Units (Scouts) are NOT allowed to solicit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360" dirty="0"/>
              <a:t>As a rule of thumb, fundraising is when the donor gets something in return (like Popcorn or a clean car).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Any fundraising effort must be APPROVED BEFOREHAND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60" dirty="0"/>
              <a:t>use the “</a:t>
            </a:r>
            <a:r>
              <a:rPr lang="en-US" sz="1960" u="sng" dirty="0">
                <a:hlinkClick r:id="rId3"/>
              </a:rPr>
              <a:t>Unit Money Earning Application</a:t>
            </a:r>
            <a:r>
              <a:rPr lang="en-US" sz="1960" dirty="0"/>
              <a:t>”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60" dirty="0"/>
              <a:t>Camp Cards and Popcorn sales are already approved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Donations are OK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Put out a Donation jar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Buy excess inventory with Military donations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More donations than excess inventory?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donations to your Take Order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REQUIREMENT</a:t>
            </a:r>
            <a:r>
              <a:rPr lang="en-US" dirty="0"/>
              <a:t> - submit pictures of delivery to </a:t>
            </a:r>
            <a:r>
              <a:rPr lang="en-US" dirty="0">
                <a:hlinkClick r:id="rId4"/>
              </a:rPr>
              <a:t>popcorn@alamoareabsa.org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D6678-0350-534E-9422-BB61F28E25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51" y="2720509"/>
            <a:ext cx="985520" cy="18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C212C7-AF88-0C47-8B41-B24C20EB0206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3ED415-D355-C640-AE68-8E2F709CE7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26EDFB-908C-B242-8170-F2F38330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F8F73C7-C340-D146-B49B-33C7D1472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C78F4-C638-4140-83CB-F396BA33BE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FA9E8B1-03AF-CE47-B0A3-FF1792B79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545CF0F-AD6A-CA4A-86D2-A2DC2E37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39C8217-9018-3942-911B-64BA66E751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694197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5908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138285" cy="8532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Welcome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9601200" cy="60742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4400" dirty="0"/>
              <a:t>  Andrea Franklin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200" dirty="0"/>
              <a:t>Volunteer Council Kernel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200" dirty="0">
                <a:hlinkClick r:id="rId2"/>
              </a:rPr>
              <a:t>councilpopcornkernel@gmail.com</a:t>
            </a:r>
            <a:endParaRPr lang="en-US" sz="3200" dirty="0"/>
          </a:p>
          <a:p>
            <a:pPr marL="502920" lvl="1" indent="0">
              <a:lnSpc>
                <a:spcPct val="100000"/>
              </a:lnSpc>
              <a:buClr>
                <a:srgbClr val="0070C0"/>
              </a:buClr>
              <a:buNone/>
            </a:pPr>
            <a:endParaRPr lang="en-US" sz="3960" dirty="0"/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4400" dirty="0"/>
              <a:t>  Chelsey Luster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200" dirty="0"/>
              <a:t>Council Popcorn Staffer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200" dirty="0">
                <a:hlinkClick r:id="rId3"/>
              </a:rPr>
              <a:t>Chelsey.Luster@scouting.org</a:t>
            </a:r>
            <a:endParaRPr lang="en-US" sz="3200" dirty="0"/>
          </a:p>
          <a:p>
            <a:pPr marL="502920" lvl="1" indent="0">
              <a:lnSpc>
                <a:spcPct val="100000"/>
              </a:lnSpc>
              <a:buClr>
                <a:srgbClr val="0070C0"/>
              </a:buClr>
              <a:buNone/>
            </a:pPr>
            <a:endParaRPr lang="en-US" sz="3960" dirty="0"/>
          </a:p>
          <a:p>
            <a:pPr marL="502920" lvl="1" indent="0" algn="ctr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sz="3960" dirty="0">
                <a:hlinkClick r:id="rId4"/>
              </a:rPr>
              <a:t>popcorn@alamoareabsa.org</a:t>
            </a:r>
            <a:endParaRPr lang="en-US" sz="396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1ED2A7-182F-0744-8B8E-3B4CC9E2105F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B4B0E7-8B64-6B44-8B98-C31E7ACA66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FA9B1FD-F136-5740-B479-AD72B9158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9D83190-494B-BC42-AB55-578C8012D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571D70-1E07-6043-8B7D-C2C1F05B97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5705F9E-57E9-1845-AEA0-ACBF68ECE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70E41EB-9BA3-4949-9D3D-3D9985F35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CA175-51D8-0C44-8131-41E78DC1F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73" y="2948010"/>
            <a:ext cx="3313034" cy="35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4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Technology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Pecatonica site</a:t>
            </a:r>
            <a:r>
              <a:rPr lang="en-US" sz="4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  <a:endParaRPr lang="en-US" sz="48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15" y="1198896"/>
            <a:ext cx="9601200" cy="2449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Scout Boss </a:t>
            </a:r>
            <a:r>
              <a:rPr lang="en-US" dirty="0"/>
              <a:t>– order popcorn, invite Scouts, reports, Winner’s Circle entries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8E1DA0-FE83-D943-802F-3CBF9AD331C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96909"/>
            <a:ext cx="10058400" cy="662999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FDC19C-2152-D34E-B10F-0E31E5EF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143124-3B1D-DB45-825A-2B06890D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2D8290-34C4-D443-B50D-7336F1D0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8" y="2698710"/>
            <a:ext cx="9660253" cy="2374980"/>
          </a:xfrm>
          <a:prstGeom prst="rect">
            <a:avLst/>
          </a:prstGeom>
          <a:ln>
            <a:solidFill>
              <a:srgbClr val="4778F9"/>
            </a:solidFill>
          </a:ln>
        </p:spPr>
      </p:pic>
    </p:spTree>
    <p:extLst>
      <p:ext uri="{BB962C8B-B14F-4D97-AF65-F5344CB8AC3E}">
        <p14:creationId xmlns:p14="http://schemas.microsoft.com/office/powerpoint/2010/main" val="230557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Technology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Pecatonica site</a:t>
            </a:r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  <a:endParaRPr lang="en-US" sz="54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8E1DA0-FE83-D943-802F-3CBF9AD331C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96909"/>
            <a:ext cx="10058400" cy="662999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FDC19C-2152-D34E-B10F-0E31E5EF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143124-3B1D-DB45-825A-2B06890D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5DB3-36A8-2949-ACF4-20263440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67" y="2452934"/>
            <a:ext cx="4075435" cy="397026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239435-9B18-1344-AA50-D5BBAC87A2B7}"/>
              </a:ext>
            </a:extLst>
          </p:cNvPr>
          <p:cNvSpPr txBox="1">
            <a:spLocks/>
          </p:cNvSpPr>
          <p:nvPr/>
        </p:nvSpPr>
        <p:spPr>
          <a:xfrm>
            <a:off x="150716" y="1198897"/>
            <a:ext cx="9506168" cy="115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indent="-250825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Kernel Tracker </a:t>
            </a:r>
            <a:r>
              <a:rPr lang="en-US" dirty="0"/>
              <a:t>– keep track of how much popcorn you have checked out to each Scout.</a:t>
            </a:r>
          </a:p>
        </p:txBody>
      </p:sp>
    </p:spTree>
    <p:extLst>
      <p:ext uri="{BB962C8B-B14F-4D97-AF65-F5344CB8AC3E}">
        <p14:creationId xmlns:p14="http://schemas.microsoft.com/office/powerpoint/2010/main" val="366145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Technology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Pecatonica site</a:t>
            </a:r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  <a:endParaRPr lang="en-US" sz="54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15" y="1198896"/>
            <a:ext cx="9601200" cy="2449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My PR Popcorn </a:t>
            </a:r>
            <a:r>
              <a:rPr lang="en-US" dirty="0"/>
              <a:t>– Scout profile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8E1DA0-FE83-D943-802F-3CBF9AD331C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96909"/>
            <a:ext cx="10058400" cy="662999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FDC19C-2152-D34E-B10F-0E31E5EF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143124-3B1D-DB45-825A-2B06890D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EB70D4-FC63-1740-962A-88A24EE0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99" y="2423582"/>
            <a:ext cx="3589231" cy="44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Technology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Band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C212C7-AF88-0C47-8B41-B24C20EB0206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3ED415-D355-C640-AE68-8E2F709CE7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26EDFB-908C-B242-8170-F2F38330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F8F73C7-C340-D146-B49B-33C7D1472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C78F4-C638-4140-83CB-F396BA33BE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FA9E8B1-03AF-CE47-B0A3-FF1792B79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545CF0F-AD6A-CA4A-86D2-A2DC2E37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FAF4C-D07E-B94D-A440-BFD5A92E0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097278"/>
            <a:ext cx="2468880" cy="2468880"/>
          </a:xfrm>
          <a:prstGeom prst="rect">
            <a:avLst/>
          </a:prstGeom>
        </p:spPr>
      </p:pic>
      <p:pic>
        <p:nvPicPr>
          <p:cNvPr id="1026" name="image5.png">
            <a:hlinkClick r:id="rId4"/>
            <a:extLst>
              <a:ext uri="{FF2B5EF4-FFF2-40B4-BE49-F238E27FC236}">
                <a16:creationId xmlns:a16="http://schemas.microsoft.com/office/drawing/2014/main" id="{B3F33945-96F8-BC44-963C-1C4FC9D2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13" y="3860193"/>
            <a:ext cx="275774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6.png">
            <a:hlinkClick r:id="rId6"/>
            <a:extLst>
              <a:ext uri="{FF2B5EF4-FFF2-40B4-BE49-F238E27FC236}">
                <a16:creationId xmlns:a16="http://schemas.microsoft.com/office/drawing/2014/main" id="{B107CF2F-AF0F-C745-9191-AE935B00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80" y="3870364"/>
            <a:ext cx="241400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C65DB939-607C-9442-9C6F-37B31BC8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64B79A-C9A2-9B4F-93CE-30F7A53B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6441"/>
            <a:ext cx="9601200" cy="1981822"/>
          </a:xfrm>
        </p:spPr>
        <p:txBody>
          <a:bodyPr>
            <a:normAutofit/>
          </a:bodyPr>
          <a:lstStyle/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Use the app OR your computer</a:t>
            </a:r>
          </a:p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Network with other Kernels</a:t>
            </a:r>
          </a:p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Replaces Workplace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7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Trackers: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0384"/>
            <a:ext cx="9601200" cy="60928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PR’s Worksheet Tool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Popcorn check out sheets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Get signatures!!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Show &amp; Sell sales sheets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trackers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what works for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BBC97-56DB-7146-8FC4-C69E8972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1" y="5704664"/>
            <a:ext cx="8106917" cy="1993091"/>
          </a:xfrm>
          <a:prstGeom prst="rect">
            <a:avLst/>
          </a:prstGeom>
          <a:ln>
            <a:solidFill>
              <a:srgbClr val="4778F9"/>
            </a:solidFill>
          </a:ln>
        </p:spPr>
      </p:pic>
    </p:spTree>
    <p:extLst>
      <p:ext uri="{BB962C8B-B14F-4D97-AF65-F5344CB8AC3E}">
        <p14:creationId xmlns:p14="http://schemas.microsoft.com/office/powerpoint/2010/main" val="247756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Pop Swap: </a:t>
            </a:r>
            <a:r>
              <a:rPr lang="en-US" sz="4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Unit-to-Unit transfers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9"/>
            <a:ext cx="9601200" cy="3778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ONE Unit completes the online POP SWAP form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Paper forms are for your reference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Does NOT count as a return!!!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B7006-41AF-8C46-A5DA-5A4CCA64BAAA}"/>
              </a:ext>
            </a:extLst>
          </p:cNvPr>
          <p:cNvGrpSpPr/>
          <p:nvPr/>
        </p:nvGrpSpPr>
        <p:grpSpPr>
          <a:xfrm>
            <a:off x="2489632" y="5306687"/>
            <a:ext cx="5079135" cy="1281056"/>
            <a:chOff x="2265696" y="5084253"/>
            <a:chExt cx="5079135" cy="1281056"/>
          </a:xfrm>
        </p:grpSpPr>
        <p:pic>
          <p:nvPicPr>
            <p:cNvPr id="12" name="Picture 11">
              <a:hlinkClick r:id="rId3"/>
              <a:extLst>
                <a:ext uri="{FF2B5EF4-FFF2-40B4-BE49-F238E27FC236}">
                  <a16:creationId xmlns:a16="http://schemas.microsoft.com/office/drawing/2014/main" id="{9489080D-A076-F64A-8EA8-873086D3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696" y="5084253"/>
              <a:ext cx="5079135" cy="1281056"/>
            </a:xfrm>
            <a:prstGeom prst="rect">
              <a:avLst/>
            </a:prstGeom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DA46319-3975-B243-8747-359C1C87F8F6}"/>
                </a:ext>
              </a:extLst>
            </p:cNvPr>
            <p:cNvSpPr/>
            <p:nvPr/>
          </p:nvSpPr>
          <p:spPr>
            <a:xfrm>
              <a:off x="2275856" y="5239174"/>
              <a:ext cx="5056632" cy="96105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9A786E-7431-9F47-94D2-6B16C11EE9DC}"/>
                </a:ext>
              </a:extLst>
            </p:cNvPr>
            <p:cNvSpPr/>
            <p:nvPr/>
          </p:nvSpPr>
          <p:spPr>
            <a:xfrm>
              <a:off x="4547198" y="5171440"/>
              <a:ext cx="95922" cy="1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D2D7C8-ABF6-7443-BAE5-A5DBADE9D879}"/>
                </a:ext>
              </a:extLst>
            </p:cNvPr>
            <p:cNvSpPr/>
            <p:nvPr/>
          </p:nvSpPr>
          <p:spPr>
            <a:xfrm>
              <a:off x="4851998" y="6110263"/>
              <a:ext cx="95922" cy="17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5930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The Popcorn Press: </a:t>
            </a:r>
            <a:r>
              <a:rPr lang="en-US" sz="4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Council email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9"/>
            <a:ext cx="9601200" cy="3778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 3 Unit Leaders will receive this periodic email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Haven’t received a Popcorn Press?  Check your spam folder!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Click to see old issues: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EF126F02-A55A-0243-8FE0-14758AB3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12" y="4166986"/>
            <a:ext cx="7332575" cy="184386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0277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Kernel’s Korner: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8"/>
            <a:ext cx="9601200" cy="43753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Pop in and ask your questions, listen for tips, or seek advise.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virtual open forum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 training will be offered during this time.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Kernel’s </a:t>
            </a:r>
            <a:r>
              <a:rPr lang="en-US" dirty="0" err="1"/>
              <a:t>Korners</a:t>
            </a:r>
            <a:r>
              <a:rPr lang="en-US" dirty="0"/>
              <a:t> will be hosted periodically throughout the sale.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 dates will be posted in Band.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DFFBF-5AD9-B74B-AD36-51E843F57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34" y="4398380"/>
            <a:ext cx="2553569" cy="30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2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Council’s Popcorn website: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8"/>
            <a:ext cx="9601200" cy="28590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hlinkClick r:id="rId3"/>
              </a:rPr>
              <a:t>alamoareabsa.org</a:t>
            </a:r>
            <a:r>
              <a:rPr lang="en-US" dirty="0">
                <a:hlinkClick r:id="rId3"/>
              </a:rPr>
              <a:t>/resources/popcorn/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Lots of Unit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Links to important reports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FA1E5-3F27-4348-A6F9-DFADE912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53" y="4447575"/>
            <a:ext cx="7732293" cy="22454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608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Pecatonica River:</a:t>
            </a:r>
            <a:r>
              <a:rPr lang="en-US" sz="40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Tech support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8"/>
            <a:ext cx="9601200" cy="5365103"/>
          </a:xfrm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dirty="0">
                <a:hlinkClick r:id="rId3"/>
              </a:rPr>
              <a:t>pops@prpopcorn.com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95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138285" cy="8532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Agenda-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9601200" cy="607423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What’s new in 2021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Organizing your Unit’s sale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Tools and resources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Prizes and incentives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Sales Pitch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To Do list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Popcorn Empire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671293-AE7A-394F-9C19-A324F6B6D57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06196"/>
            <a:ext cx="10106693" cy="666204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E64EB-54E7-4F4F-9AFC-9F70F4B6C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483A84-D83C-5E4E-8F1B-F06DEF2C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16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C212C7-AF88-0C47-8B41-B24C20EB0206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3ED415-D355-C640-AE68-8E2F709CE7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26EDFB-908C-B242-8170-F2F38330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F8F73C7-C340-D146-B49B-33C7D1472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C78F4-C638-4140-83CB-F396BA33BE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FA9E8B1-03AF-CE47-B0A3-FF1792B79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545CF0F-AD6A-CA4A-86D2-A2DC2E37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39C8217-9018-3942-911B-64BA66E751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694197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Prizes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345248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Council Program: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9"/>
            <a:ext cx="9601200" cy="3778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Units opt in/out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5% Commission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Amazon.com</a:t>
            </a:r>
            <a:r>
              <a:rPr lang="en-US" dirty="0"/>
              <a:t> gift cards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CF786CAE-C4BC-7348-8F69-C673A9FC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0" y="4498772"/>
            <a:ext cx="9303479" cy="59014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178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Council Bonus prizes: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9"/>
            <a:ext cx="9601200" cy="48425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Patch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$600 Club weekly drawing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$800 t-shirt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Top 200 ranking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Top 100 spin-and-win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9F8F9B3-2857-4F40-80FA-235F39FB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713" y="6269384"/>
            <a:ext cx="2140974" cy="75563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9533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Unit prizes: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649"/>
            <a:ext cx="9601200" cy="261257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Be creative!</a:t>
            </a:r>
          </a:p>
          <a:p>
            <a:pPr>
              <a:lnSpc>
                <a:spcPct val="200000"/>
              </a:lnSpc>
            </a:pPr>
            <a:r>
              <a:rPr lang="en-US" dirty="0"/>
              <a:t>NO Scout Accounts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397328FB-BF56-FD43-B7E4-86AAC7D1544B}"/>
              </a:ext>
            </a:extLst>
          </p:cNvPr>
          <p:cNvSpPr/>
          <p:nvPr/>
        </p:nvSpPr>
        <p:spPr>
          <a:xfrm>
            <a:off x="1573542" y="4558377"/>
            <a:ext cx="6911316" cy="92333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Prize ideas – pg. 29</a:t>
            </a:r>
          </a:p>
        </p:txBody>
      </p:sp>
    </p:spTree>
    <p:extLst>
      <p:ext uri="{BB962C8B-B14F-4D97-AF65-F5344CB8AC3E}">
        <p14:creationId xmlns:p14="http://schemas.microsoft.com/office/powerpoint/2010/main" val="8108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Sales Pitch:</a:t>
            </a:r>
            <a:endParaRPr lang="en-US" sz="42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B6654-E8E2-B143-9272-18B0EA632D7E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EF845-2F0B-6445-93C5-2DA9C60A8B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870BD7-46E4-7F4A-991B-B67779F13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6CB3B1-B05F-EE4D-AF0C-391032768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59E855-4630-7A41-99CB-F76CBA162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35C808-ABAA-A247-A5C8-F7D3A8ED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241217-AFC0-2A41-BFBD-EA0AB1103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09486C-7D9F-8040-8CC5-E4F8832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8101"/>
            <a:ext cx="9601200" cy="3032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Sell Scouting!</a:t>
            </a:r>
          </a:p>
          <a:p>
            <a:pPr>
              <a:lnSpc>
                <a:spcPct val="150000"/>
              </a:lnSpc>
            </a:pPr>
            <a:r>
              <a:rPr lang="en-US" dirty="0"/>
              <a:t>Ask YES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Class A uniform!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397328FB-BF56-FD43-B7E4-86AAC7D1544B}"/>
              </a:ext>
            </a:extLst>
          </p:cNvPr>
          <p:cNvSpPr/>
          <p:nvPr/>
        </p:nvSpPr>
        <p:spPr>
          <a:xfrm>
            <a:off x="1134223" y="6227925"/>
            <a:ext cx="7789954" cy="92333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Connor Franklin’s pitch tips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3A4D2E-9BF5-B148-9312-B232287AC794}"/>
              </a:ext>
            </a:extLst>
          </p:cNvPr>
          <p:cNvSpPr txBox="1">
            <a:spLocks/>
          </p:cNvSpPr>
          <p:nvPr/>
        </p:nvSpPr>
        <p:spPr>
          <a:xfrm>
            <a:off x="284117" y="3701004"/>
            <a:ext cx="9601200" cy="1970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Sample: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Hello my name is _____ and I’m with Pack/Troop _____.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My goal is to _________.  </a:t>
            </a:r>
            <a:r>
              <a:rPr lang="en-US" b="1" dirty="0">
                <a:solidFill>
                  <a:srgbClr val="0070C0"/>
                </a:solidFill>
              </a:rPr>
              <a:t>May I count on your support?</a:t>
            </a:r>
          </a:p>
        </p:txBody>
      </p:sp>
    </p:spTree>
    <p:extLst>
      <p:ext uri="{BB962C8B-B14F-4D97-AF65-F5344CB8AC3E}">
        <p14:creationId xmlns:p14="http://schemas.microsoft.com/office/powerpoint/2010/main" val="1161246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To Do list: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97573"/>
            <a:ext cx="9601200" cy="5081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Make sure 2 Unit contacts are listed in Scout Boss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360" dirty="0"/>
              <a:t>Send the name and contact info for a 3</a:t>
            </a:r>
            <a:r>
              <a:rPr lang="en-US" sz="2360" baseline="30000" dirty="0"/>
              <a:t>rd</a:t>
            </a:r>
            <a:r>
              <a:rPr lang="en-US" sz="2360" dirty="0"/>
              <a:t> Unit Leader to </a:t>
            </a:r>
            <a:r>
              <a:rPr lang="en-US" sz="2360" dirty="0">
                <a:hlinkClick r:id="rId2"/>
              </a:rPr>
              <a:t>popcorn@alamoareabsa.org</a:t>
            </a:r>
            <a:r>
              <a:rPr lang="en-US" sz="236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Popcorn Test (2 leaders was due 8/1)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Review the suggestions in your </a:t>
            </a:r>
            <a:r>
              <a:rPr lang="en-US" sz="2800" dirty="0">
                <a:hlinkClick r:id="rId3"/>
              </a:rPr>
              <a:t>Unit Kernel Handbook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Schedule your Unit kick-off and 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Join Band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Get to know your District Kernel!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C212C7-AF88-0C47-8B41-B24C20EB0206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3ED415-D355-C640-AE68-8E2F709CE7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26EDFB-908C-B242-8170-F2F38330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F8F73C7-C340-D146-B49B-33C7D1472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C78F4-C638-4140-83CB-F396BA33BE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FA9E8B1-03AF-CE47-B0A3-FF1792B79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545CF0F-AD6A-CA4A-86D2-A2DC2E37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3577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Recorded Trainings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97571"/>
            <a:ext cx="9601200" cy="57306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Recordings of the following trainings are available on Council’s popcorn webpage: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alamoareabsa.org/resources/popcorn/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Kernel Training – July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Technology Training – July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Budget Training – July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00B63B-5C8E-6346-B58E-D142DC8385B8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6CAB19-5FD2-4548-90E2-FA8356E37D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65FD8E6-C2E0-D241-9CC9-676AA83B7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471C3E2-BE5E-154A-8B61-1C5C9A219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E2CC6-CE7E-8C45-A943-E4E1F474300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463695C-811A-6F47-8BAA-330652630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7729246-C894-0445-80B3-3E31E85CE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6174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Popcorn Empire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2768"/>
            <a:ext cx="9601200" cy="564051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>
                <a:hlinkClick r:id="rId2"/>
              </a:rPr>
              <a:t>popcorn@alamoareabsa.org</a:t>
            </a:r>
            <a:endParaRPr lang="en-US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Volunteer Council Kernel,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Andrea Franklin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CouncilPopcornKernel@gmail.com</a:t>
            </a: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Council Popcorn Staffer,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Chelsey Luster </a:t>
            </a:r>
            <a:r>
              <a:rPr lang="en-US" dirty="0">
                <a:hlinkClick r:id="rId4"/>
              </a:rPr>
              <a:t>Chelsey.Luster@scouting.org</a:t>
            </a:r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D4150-A236-8942-9DCA-D7554A66F568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53C8F7-35BA-A349-A21D-E1E07BF9BD8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D422E02-14D6-4A4A-A01D-75A29F675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EE57F8-AAB4-E343-99A2-9CE17275D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18FE35-7DE6-2444-88AC-3A73922BF33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5D944CD-3DA8-594A-85C6-6727AB7B1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5150492-44A7-B24C-B00C-A48F394CF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26329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Popcorn Empire – </a:t>
            </a:r>
            <a:r>
              <a:rPr lang="en-US" sz="4700" dirty="0">
                <a:solidFill>
                  <a:srgbClr val="C00000"/>
                </a:solidFill>
              </a:rPr>
              <a:t>District</a:t>
            </a:r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 </a:t>
            </a:r>
            <a:r>
              <a:rPr lang="en-US" sz="4700" dirty="0">
                <a:solidFill>
                  <a:srgbClr val="C00000"/>
                </a:solidFill>
              </a:rPr>
              <a:t>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920" y="1438965"/>
            <a:ext cx="4088005" cy="6033545"/>
          </a:xfrm>
        </p:spPr>
        <p:txBody>
          <a:bodyPr>
            <a:normAutofit/>
          </a:bodyPr>
          <a:lstStyle/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Coyote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Fiesta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Mesquite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Oak Tree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Prickly Pear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River </a:t>
            </a:r>
          </a:p>
          <a:p>
            <a:pPr marL="460375" lvl="1" indent="-317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Roadrunner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53C8F7-35BA-A349-A21D-E1E07BF9BD8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392670"/>
            <a:ext cx="5760720" cy="379730"/>
            <a:chOff x="0" y="0"/>
            <a:chExt cx="6849455" cy="4521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422E02-14D6-4A4A-A01D-75A29F67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E57F8-AAB4-E343-99A2-9CE17275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18FE35-7DE6-2444-88AC-3A73922BF33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16606" y="7413011"/>
            <a:ext cx="5760720" cy="379730"/>
            <a:chOff x="0" y="0"/>
            <a:chExt cx="6849455" cy="4521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D944CD-3DA8-594A-85C6-6727AB7B1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150492-44A7-B24C-B00C-A48F394CF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5E0620-734E-A640-A796-3698BF74B72C}"/>
              </a:ext>
            </a:extLst>
          </p:cNvPr>
          <p:cNvSpPr txBox="1">
            <a:spLocks/>
          </p:cNvSpPr>
          <p:nvPr/>
        </p:nvSpPr>
        <p:spPr>
          <a:xfrm>
            <a:off x="4206670" y="1438964"/>
            <a:ext cx="5191087" cy="593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3"/>
              </a:rPr>
              <a:t>Katy </a:t>
            </a:r>
            <a:r>
              <a:rPr lang="en-US" sz="3200" dirty="0" err="1">
                <a:hlinkClick r:id="rId3"/>
              </a:rPr>
              <a:t>Teitzel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4"/>
              </a:rPr>
              <a:t>Kelly Espinoza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5"/>
              </a:rPr>
              <a:t>Terry Ellis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6"/>
              </a:rPr>
              <a:t>Greg McCulley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7"/>
              </a:rPr>
              <a:t>Pilar Colon-Martin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8"/>
              </a:rPr>
              <a:t>Tammy </a:t>
            </a:r>
            <a:r>
              <a:rPr lang="en-US" sz="3200" dirty="0" err="1">
                <a:hlinkClick r:id="rId8"/>
              </a:rPr>
              <a:t>Karpowicz</a:t>
            </a:r>
            <a:r>
              <a:rPr lang="en-US" sz="3200" dirty="0">
                <a:hlinkClick r:id="rId8"/>
              </a:rPr>
              <a:t>-Dorsey</a:t>
            </a:r>
            <a:r>
              <a:rPr lang="en-US" sz="3200" dirty="0"/>
              <a:t> </a:t>
            </a:r>
          </a:p>
          <a:p>
            <a:pPr marL="142875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hlinkClick r:id="rId9"/>
              </a:rPr>
              <a:t>Shelley Lewis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27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Housekeeping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4033"/>
            <a:ext cx="8532845" cy="484632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Kindly hold your questions until the end, OR put them in the chat.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We will be posting links in the chat.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documents featured tonight will be posted on our Popcorn website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D4F15-FFAC-604F-8674-2BF5D29F811C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24BF55-6F73-6541-9CA8-3FDB734FC7A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1DC18F1-466A-7349-A878-3587CB2EE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AA97C78-9F79-4344-9077-5D47E9C3E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EB2C95-6CBF-ED43-9FE7-CA1923F4CF0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C692515-AFEF-9349-B40E-277E88146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690A3C0-BC64-4C4F-B57F-BA3B67280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63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Popcorn Empire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63892"/>
            <a:ext cx="7940040" cy="5605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Andrea Franklin – Volunteer Council Kernel</a:t>
            </a:r>
          </a:p>
          <a:p>
            <a:endParaRPr lang="en-US" dirty="0"/>
          </a:p>
          <a:p>
            <a:r>
              <a:rPr lang="en-US" dirty="0"/>
              <a:t>Chelsey Luster – Council Popcorn Staffer</a:t>
            </a:r>
          </a:p>
          <a:p>
            <a:endParaRPr lang="en-US" dirty="0"/>
          </a:p>
          <a:p>
            <a:r>
              <a:rPr lang="en-US" dirty="0"/>
              <a:t>District Kernels –</a:t>
            </a:r>
          </a:p>
          <a:p>
            <a:pPr lvl="1"/>
            <a:r>
              <a:rPr lang="en-US" dirty="0"/>
              <a:t>Coyote 		Katy </a:t>
            </a:r>
            <a:r>
              <a:rPr lang="en-US" dirty="0" err="1"/>
              <a:t>Teitzel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Fiesta 		Kelly Espinoza</a:t>
            </a:r>
          </a:p>
          <a:p>
            <a:pPr lvl="1"/>
            <a:r>
              <a:rPr lang="en-US" dirty="0"/>
              <a:t>Mesquite 	Terry Ellis </a:t>
            </a:r>
          </a:p>
          <a:p>
            <a:pPr lvl="1"/>
            <a:r>
              <a:rPr lang="en-US" dirty="0"/>
              <a:t>Oak Tree 	Greg McCulley </a:t>
            </a:r>
          </a:p>
          <a:p>
            <a:pPr lvl="1"/>
            <a:r>
              <a:rPr lang="en-US" dirty="0"/>
              <a:t>Prickly Pear 	Pilar Colon-Martin </a:t>
            </a:r>
          </a:p>
          <a:p>
            <a:pPr lvl="1"/>
            <a:r>
              <a:rPr lang="en-US" dirty="0"/>
              <a:t>River 		Tammy </a:t>
            </a:r>
            <a:r>
              <a:rPr lang="en-US" dirty="0" err="1"/>
              <a:t>Karpowicz</a:t>
            </a:r>
            <a:r>
              <a:rPr lang="en-US" dirty="0"/>
              <a:t>-Dorsey </a:t>
            </a:r>
          </a:p>
          <a:p>
            <a:pPr lvl="1"/>
            <a:r>
              <a:rPr lang="en-US" dirty="0"/>
              <a:t>Roadrunner 	Shelley Lewis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A0166-1980-444F-9EA1-5351111E840D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71355B-FAD5-2B4F-88FD-504CFB1B626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30ACA57-867A-5E45-8FED-FCA7D37B5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2A19E22-D04C-A44C-ACD2-7A495893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626034-3783-734F-A152-425D2701619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DD14422-3274-D84F-9523-C36C0D35E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066B5E-5D85-3E4A-91F7-3FEC06876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36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What’s new? – </a:t>
            </a:r>
            <a:r>
              <a:rPr lang="en-US" sz="5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Vendor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4B9FB6-A1AB-B74E-97A3-6F1677941953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1DD95A-D184-2545-9598-EA681B53DBA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A5882D9-2A1A-2545-A110-48ACB10D5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A5AA108-32DC-8F42-8975-F476088B3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795637-52BE-6E48-9AA6-1E06D98C2E9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75B6FCA-CB6E-B549-B243-D5D1E72F7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6A3BD00-05D1-A04E-B322-35C46FDD7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B00FC-E85D-8943-B05D-A11A04B2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5" y="2376470"/>
            <a:ext cx="9463430" cy="15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What’s new? – </a:t>
            </a:r>
            <a:r>
              <a:rPr lang="en-US" sz="5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Products </a:t>
            </a:r>
            <a:r>
              <a:rPr lang="en-US" sz="2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(tubs/tins)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1DD95A-D184-2545-9598-EA681B53DBA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09378"/>
            <a:ext cx="10058400" cy="663021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5882D9-2A1A-2545-A110-48ACB10D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AA108-32DC-8F42-8975-F476088B3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0562E8D-47C8-9045-915C-5A30713EE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13"/>
          <a:stretch/>
        </p:blipFill>
        <p:spPr>
          <a:xfrm>
            <a:off x="55517" y="938518"/>
            <a:ext cx="5029200" cy="6030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FC69D-BE6A-D541-8E53-05596652C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25"/>
          <a:stretch/>
        </p:blipFill>
        <p:spPr>
          <a:xfrm>
            <a:off x="5022332" y="3097004"/>
            <a:ext cx="5029200" cy="15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What’s new? – </a:t>
            </a:r>
            <a:r>
              <a:rPr lang="en-US" sz="54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Pantry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816-9C54-E54E-A19C-09F1AA16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6915"/>
            <a:ext cx="9601200" cy="36482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Starting September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Wednesdays: 9 AM – 1 PM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Thursdays: 3 PM – 6 PM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Fridays: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by appointment ONLY </a:t>
            </a:r>
            <a:r>
              <a:rPr lang="en-US" dirty="0"/>
              <a:t>(3PM – 6 PM)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8E1DA0-FE83-D943-802F-3CBF9AD331C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0" y="7196909"/>
            <a:ext cx="10058400" cy="662999"/>
            <a:chOff x="0" y="0"/>
            <a:chExt cx="6849455" cy="452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FDC19C-2152-D34E-B10F-0E31E5EF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452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143124-3B1D-DB45-825A-2B06890D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75" y="0"/>
              <a:ext cx="3434080" cy="45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51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828-E364-534C-8492-F53C150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991"/>
            <a:ext cx="9712234" cy="85328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What’s new? – </a:t>
            </a:r>
            <a:r>
              <a:rPr lang="en-US" sz="48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Band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C212C7-AF88-0C47-8B41-B24C20EB0206}"/>
              </a:ext>
            </a:extLst>
          </p:cNvPr>
          <p:cNvGrpSpPr/>
          <p:nvPr/>
        </p:nvGrpSpPr>
        <p:grpSpPr>
          <a:xfrm>
            <a:off x="0" y="7392670"/>
            <a:ext cx="10077326" cy="400071"/>
            <a:chOff x="0" y="7392670"/>
            <a:chExt cx="10077326" cy="400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3ED415-D355-C640-AE68-8E2F709CE73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7392670"/>
              <a:ext cx="5760720" cy="379730"/>
              <a:chOff x="0" y="0"/>
              <a:chExt cx="6849455" cy="4521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26EDFB-908C-B242-8170-F2F38330A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F8F73C7-C340-D146-B49B-33C7D1472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C78F4-C638-4140-83CB-F396BA33BE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316606" y="7413011"/>
              <a:ext cx="5760720" cy="379730"/>
              <a:chOff x="0" y="0"/>
              <a:chExt cx="6849455" cy="4521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FA9E8B1-03AF-CE47-B0A3-FF1792B79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34080" cy="4521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545CF0F-AD6A-CA4A-86D2-A2DC2E37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375" y="0"/>
                <a:ext cx="3434080" cy="452120"/>
              </a:xfrm>
              <a:prstGeom prst="rect">
                <a:avLst/>
              </a:prstGeom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FAF4C-D07E-B94D-A440-BFD5A92E0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097278"/>
            <a:ext cx="2468880" cy="2468880"/>
          </a:xfrm>
          <a:prstGeom prst="rect">
            <a:avLst/>
          </a:prstGeom>
        </p:spPr>
      </p:pic>
      <p:pic>
        <p:nvPicPr>
          <p:cNvPr id="1026" name="image5.png">
            <a:hlinkClick r:id="rId4"/>
            <a:extLst>
              <a:ext uri="{FF2B5EF4-FFF2-40B4-BE49-F238E27FC236}">
                <a16:creationId xmlns:a16="http://schemas.microsoft.com/office/drawing/2014/main" id="{B3F33945-96F8-BC44-963C-1C4FC9D2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13" y="3860193"/>
            <a:ext cx="275774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6.png">
            <a:hlinkClick r:id="rId6"/>
            <a:extLst>
              <a:ext uri="{FF2B5EF4-FFF2-40B4-BE49-F238E27FC236}">
                <a16:creationId xmlns:a16="http://schemas.microsoft.com/office/drawing/2014/main" id="{B107CF2F-AF0F-C745-9191-AE935B00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80" y="3870364"/>
            <a:ext cx="241400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C65DB939-607C-9442-9C6F-37B31BC8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64B79A-C9A2-9B4F-93CE-30F7A53B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6441"/>
            <a:ext cx="9601200" cy="1981822"/>
          </a:xfrm>
        </p:spPr>
        <p:txBody>
          <a:bodyPr>
            <a:normAutofit/>
          </a:bodyPr>
          <a:lstStyle/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Use the app OR your computer</a:t>
            </a:r>
          </a:p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Network with other Kernels</a:t>
            </a:r>
          </a:p>
          <a:p>
            <a:pPr marL="685800" indent="-223838">
              <a:lnSpc>
                <a:spcPct val="110000"/>
              </a:lnSpc>
              <a:spcBef>
                <a:spcPts val="0"/>
              </a:spcBef>
            </a:pPr>
            <a:r>
              <a:rPr lang="en-US" sz="3640" dirty="0"/>
              <a:t>Replaces Workplace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8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2541</TotalTime>
  <Words>1105</Words>
  <Application>Microsoft Macintosh PowerPoint</Application>
  <PresentationFormat>Custom</PresentationFormat>
  <Paragraphs>220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American Typewriter</vt:lpstr>
      <vt:lpstr>Arial</vt:lpstr>
      <vt:lpstr>Calibri</vt:lpstr>
      <vt:lpstr>Calibri Light</vt:lpstr>
      <vt:lpstr>Wingdings</vt:lpstr>
      <vt:lpstr>Office Theme</vt:lpstr>
      <vt:lpstr>2021  New Kernel Training</vt:lpstr>
      <vt:lpstr>Welcome</vt:lpstr>
      <vt:lpstr>Agenda-</vt:lpstr>
      <vt:lpstr>Housekeeping </vt:lpstr>
      <vt:lpstr>Popcorn Empire</vt:lpstr>
      <vt:lpstr>What’s new? – Vendor</vt:lpstr>
      <vt:lpstr>What’s new? – Products (tubs/tins)</vt:lpstr>
      <vt:lpstr>What’s new? – Pantry Hours</vt:lpstr>
      <vt:lpstr>What’s new? – Band</vt:lpstr>
      <vt:lpstr>What’s new? – Commission</vt:lpstr>
      <vt:lpstr>Organizing your sale: Budget</vt:lpstr>
      <vt:lpstr>Organizing your sale: Calendar</vt:lpstr>
      <vt:lpstr>Organizing your sale: Pantry</vt:lpstr>
      <vt:lpstr>Organizing your sale: Ways to Sell</vt:lpstr>
      <vt:lpstr>Organizing your sale: SHARE</vt:lpstr>
      <vt:lpstr>Organizing your sale: Motivation</vt:lpstr>
      <vt:lpstr>Organizing your sale: Tracking</vt:lpstr>
      <vt:lpstr>Organizing your sale: Donations</vt:lpstr>
      <vt:lpstr>PowerPoint Presentation</vt:lpstr>
      <vt:lpstr>Technology – Pecatonica site </vt:lpstr>
      <vt:lpstr>Technology – Pecatonica site </vt:lpstr>
      <vt:lpstr>Technology – Pecatonica site </vt:lpstr>
      <vt:lpstr>Technology – Band</vt:lpstr>
      <vt:lpstr>Trackers:</vt:lpstr>
      <vt:lpstr>Pop Swap: Unit-to-Unit transfers</vt:lpstr>
      <vt:lpstr>The Popcorn Press: Council email</vt:lpstr>
      <vt:lpstr>Kernel’s Korner:</vt:lpstr>
      <vt:lpstr>Council’s Popcorn website:</vt:lpstr>
      <vt:lpstr>Pecatonica River: Tech support</vt:lpstr>
      <vt:lpstr>PowerPoint Presentation</vt:lpstr>
      <vt:lpstr>Council Program:</vt:lpstr>
      <vt:lpstr>Council Bonus prizes:</vt:lpstr>
      <vt:lpstr>Unit prizes:</vt:lpstr>
      <vt:lpstr>Sales Pitch:</vt:lpstr>
      <vt:lpstr>To Do list:</vt:lpstr>
      <vt:lpstr>Recorded Trainings</vt:lpstr>
      <vt:lpstr>Popcorn Empire</vt:lpstr>
      <vt:lpstr>Popcorn Empire – District Kernels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Franklin</dc:creator>
  <cp:lastModifiedBy>Chelsey Luster</cp:lastModifiedBy>
  <cp:revision>87</cp:revision>
  <dcterms:created xsi:type="dcterms:W3CDTF">2021-07-24T02:18:47Z</dcterms:created>
  <dcterms:modified xsi:type="dcterms:W3CDTF">2021-08-11T14:02:58Z</dcterms:modified>
</cp:coreProperties>
</file>